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4643"/>
    <a:srgbClr val="7E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5" autoAdjust="0"/>
    <p:restoredTop sz="59809" autoAdjust="0"/>
  </p:normalViewPr>
  <p:slideViewPr>
    <p:cSldViewPr>
      <p:cViewPr varScale="1">
        <p:scale>
          <a:sx n="75" d="100"/>
          <a:sy n="75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411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98" y="0"/>
            <a:ext cx="2946084" cy="496411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r">
              <a:defRPr sz="1200"/>
            </a:lvl1pPr>
          </a:lstStyle>
          <a:p>
            <a:fld id="{3BDEC47E-A525-48B0-920E-BE067321B51D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5" rIns="91709" bIns="458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0" y="4715909"/>
            <a:ext cx="5439415" cy="4467701"/>
          </a:xfrm>
          <a:prstGeom prst="rect">
            <a:avLst/>
          </a:prstGeom>
        </p:spPr>
        <p:txBody>
          <a:bodyPr vert="horz" lIns="91709" tIns="45855" rIns="91709" bIns="458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25"/>
            <a:ext cx="2946084" cy="496411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98" y="9430225"/>
            <a:ext cx="2946084" cy="496411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r">
              <a:defRPr sz="1200"/>
            </a:lvl1pPr>
          </a:lstStyle>
          <a:p>
            <a:fld id="{7FB166D9-6AF8-4777-AE77-FF8E7B47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3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1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9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8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3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5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1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1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6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6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E596-C826-4126-9223-8100F62C5A4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C619-90D5-43D7-95B6-24925F50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9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gasbank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207486" y="3787064"/>
            <a:ext cx="2586390" cy="2138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Вимоги до позичальника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43702" y="3761948"/>
            <a:ext cx="2586389" cy="2174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Перелік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документів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42796" y="4064419"/>
            <a:ext cx="331236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8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Анкета-заява 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8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Паспорт громадянина України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8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ІПН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8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Документ, який підтверджує фінансовий стан 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8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Рахунок-фактура з автосалону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8212" y="518208"/>
            <a:ext cx="8640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4206"/>
              </p:ext>
            </p:extLst>
          </p:nvPr>
        </p:nvGraphicFramePr>
        <p:xfrm>
          <a:off x="895421" y="585078"/>
          <a:ext cx="6882950" cy="31099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05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Аванс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Термін кредитування і відсоткова ставка (річних)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1 рік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2 роки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3 роки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4 роки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5 років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6 років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7 років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   30%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</a:rPr>
                        <a:t>11,29%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</a:rPr>
                        <a:t>13,59%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</a:rPr>
                        <a:t>14,59%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16,69%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16,99%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17,29%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17,59%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080732704"/>
                  </a:ext>
                </a:extLst>
              </a:tr>
              <a:tr h="221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Times New Roman"/>
                        </a:rPr>
                        <a:t>   40%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10,09%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12,49%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13,59%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15,69%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16,09%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16,49%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16,79%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   50%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8,39%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10,89%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12,19%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14,29%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14,79%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15,29%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15,59%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   </a:t>
                      </a:r>
                      <a:r>
                        <a:rPr lang="en-US" sz="1200" b="1" dirty="0"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5,99%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8,59%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9,99%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12,29%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12,89%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13,49%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13,89%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   </a:t>
                      </a:r>
                      <a:r>
                        <a:rPr lang="en-US" sz="1200" b="1" dirty="0"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  <a:r>
                        <a:rPr lang="uk-UA" sz="1200" b="1" dirty="0"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</a:rPr>
                        <a:t>0,01%*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4,69%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6,39%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8,99%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9,79%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Franklin Gothic Book" panose="020B0503020102020204" pitchFamily="34" charset="0"/>
                        </a:rPr>
                        <a:t>10,39%</a:t>
                      </a:r>
                      <a:endParaRPr lang="uk-UA" sz="120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10,99%</a:t>
                      </a:r>
                      <a:endParaRPr lang="uk-UA" sz="120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Разова комісія, % від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 суми кредиту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>
                          <a:effectLst/>
                          <a:latin typeface="Franklin Gothic Book" panose="020B0503020102020204" pitchFamily="34" charset="0"/>
                        </a:rPr>
                        <a:t>1,99%, 2,99%*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>
                          <a:effectLst/>
                          <a:latin typeface="Franklin Gothic Book" panose="020B05030201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Страхування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КАСКО (щорічно)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i="0" kern="1200" noProof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В акредитованих банком страхових компаніях</a:t>
                      </a:r>
                      <a:endParaRPr lang="uk-UA" sz="1200" noProof="0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038440"/>
                  </a:ext>
                </a:extLst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34" y="118606"/>
            <a:ext cx="1691680" cy="39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07503" y="92529"/>
            <a:ext cx="77102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uk-UA" sz="2000" b="1" i="0" u="sng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Franklin Gothic Book" pitchFamily="34" charset="0"/>
              </a:rPr>
              <a:t>«</a:t>
            </a:r>
            <a:r>
              <a:rPr lang="uk-UA" sz="2000" b="1" dirty="0">
                <a:solidFill>
                  <a:srgbClr val="92D050"/>
                </a:solidFill>
                <a:latin typeface="Franklin Gothic Book" panose="020B0503020102020204" pitchFamily="34" charset="0"/>
              </a:rPr>
              <a:t>EkoDrive_0</a:t>
            </a:r>
            <a:r>
              <a:rPr lang="ru-RU" sz="2000" b="1" dirty="0">
                <a:solidFill>
                  <a:srgbClr val="92D050"/>
                </a:solidFill>
                <a:latin typeface="Franklin Gothic Book" panose="020B0503020102020204" pitchFamily="34" charset="0"/>
              </a:rPr>
              <a:t>6.20</a:t>
            </a:r>
            <a:r>
              <a:rPr lang="uk-UA" sz="2000" b="1" dirty="0">
                <a:solidFill>
                  <a:srgbClr val="92D050"/>
                </a:solidFill>
                <a:latin typeface="Franklin Gothic Book" panose="020B0503020102020204" pitchFamily="34" charset="0"/>
              </a:rPr>
              <a:t>22</a:t>
            </a:r>
            <a:r>
              <a:rPr kumimoji="0" lang="uk-UA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Franklin Gothic Book" pitchFamily="34" charset="0"/>
              </a:rPr>
              <a:t>» (програма діє з </a:t>
            </a:r>
            <a:r>
              <a:rPr lang="uk-UA" sz="2000" b="1" dirty="0">
                <a:solidFill>
                  <a:srgbClr val="92D050"/>
                </a:solidFill>
                <a:latin typeface="Franklin Gothic Book" pitchFamily="34" charset="0"/>
              </a:rPr>
              <a:t>27.</a:t>
            </a:r>
            <a:r>
              <a:rPr kumimoji="0" lang="uk-UA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Franklin Gothic Book" pitchFamily="34" charset="0"/>
              </a:rPr>
              <a:t>06.2022)</a:t>
            </a:r>
            <a:endParaRPr kumimoji="0" lang="uk-UA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356" y="5134351"/>
            <a:ext cx="8824280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defRPr/>
            </a:pP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052117"/>
            <a:ext cx="2586390" cy="10310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just">
              <a:buFont typeface="+mj-lt"/>
              <a:buAutoNum type="arabicPeriod"/>
            </a:pPr>
            <a:r>
              <a:rPr lang="uk-UA" sz="850" dirty="0">
                <a:latin typeface="+mj-lt"/>
              </a:rPr>
              <a:t>Громадянин України.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uk-UA" sz="850" dirty="0">
                <a:latin typeface="+mj-lt"/>
              </a:rPr>
              <a:t>Вік від </a:t>
            </a:r>
            <a:r>
              <a:rPr lang="en-US" sz="850" dirty="0">
                <a:latin typeface="+mj-lt"/>
              </a:rPr>
              <a:t> 21</a:t>
            </a:r>
            <a:r>
              <a:rPr lang="uk-UA" sz="850" dirty="0">
                <a:latin typeface="+mj-lt"/>
              </a:rPr>
              <a:t> </a:t>
            </a:r>
            <a:r>
              <a:rPr lang="en-US" sz="850" dirty="0">
                <a:latin typeface="+mj-lt"/>
              </a:rPr>
              <a:t> </a:t>
            </a:r>
            <a:r>
              <a:rPr lang="uk-UA" sz="850" dirty="0">
                <a:latin typeface="+mj-lt"/>
              </a:rPr>
              <a:t>до </a:t>
            </a:r>
            <a:r>
              <a:rPr lang="en-US" sz="850" dirty="0">
                <a:latin typeface="+mj-lt"/>
              </a:rPr>
              <a:t> 65 </a:t>
            </a:r>
            <a:r>
              <a:rPr lang="uk-UA" sz="850" dirty="0">
                <a:latin typeface="+mj-lt"/>
              </a:rPr>
              <a:t>років. Порука третьої особи, якщо:</a:t>
            </a:r>
          </a:p>
          <a:p>
            <a:pPr algn="just"/>
            <a:r>
              <a:rPr lang="uk-UA" sz="850" dirty="0">
                <a:latin typeface="+mj-lt"/>
              </a:rPr>
              <a:t>-  вік від 23-х до 25-ти років та власний внесок менше 50%;</a:t>
            </a:r>
          </a:p>
          <a:p>
            <a:pPr algn="just"/>
            <a:r>
              <a:rPr lang="uk-UA" sz="850" dirty="0">
                <a:latin typeface="+mj-lt"/>
              </a:rPr>
              <a:t>- вік менше за 23 роки</a:t>
            </a:r>
            <a:r>
              <a:rPr lang="uk-UA" sz="800" dirty="0">
                <a:latin typeface="+mj-lt"/>
              </a:rPr>
              <a:t>.</a:t>
            </a:r>
          </a:p>
          <a:p>
            <a:pPr marL="182563" indent="-182563" algn="just">
              <a:buFont typeface="+mj-lt"/>
              <a:buAutoNum type="arabicPeriod"/>
            </a:pPr>
            <a:endParaRPr lang="uk-UA" sz="1000" dirty="0">
              <a:latin typeface="Franklin Gothic Boo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212" y="4896263"/>
            <a:ext cx="882428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максимальний термін кредитування - 84 місяці, максимальна сума кредитування – 2 500 000 грн. (сума кредиту, більша 2 500 000 грн., погоджується індивідуально). Орієнтовна реальна річна </a:t>
            </a:r>
            <a:r>
              <a:rPr lang="uk-UA" sz="800" dirty="0">
                <a:latin typeface="Franklin Gothic Book" pitchFamily="34" charset="0"/>
              </a:rPr>
              <a:t>процентна 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ставка включаючи </a:t>
            </a:r>
            <a:r>
              <a:rPr lang="uk-UA" sz="800" dirty="0">
                <a:latin typeface="Franklin Gothic Book" pitchFamily="34" charset="0"/>
              </a:rPr>
              <a:t>платежі за супровідні послуги банку та третіх осіб, пов'язані з отриманням, обслуговуванням і поверненням кредиту при вартості автомобіля 700 000 грн., строку кредитуванні 84 місяці та власному</a:t>
            </a:r>
            <a:r>
              <a:rPr lang="en-US" sz="800" dirty="0">
                <a:latin typeface="Franklin Gothic Book" pitchFamily="34" charset="0"/>
              </a:rPr>
              <a:t> </a:t>
            </a:r>
            <a:r>
              <a:rPr lang="uk-UA" sz="800" dirty="0">
                <a:latin typeface="Franklin Gothic Book" pitchFamily="34" charset="0"/>
              </a:rPr>
              <a:t>внеску 30%, номінальній процентній ставці 17,59%</a:t>
            </a:r>
            <a:r>
              <a:rPr lang="en-US" sz="800" dirty="0">
                <a:latin typeface="Franklin Gothic Book" pitchFamily="34" charset="0"/>
              </a:rPr>
              <a:t> </a:t>
            </a:r>
            <a:r>
              <a:rPr lang="uk-UA" sz="800" dirty="0">
                <a:latin typeface="Franklin Gothic Book" pitchFamily="34" charset="0"/>
              </a:rPr>
              <a:t>річних у грн</a:t>
            </a:r>
            <a:r>
              <a:rPr lang="en-US" sz="800" dirty="0">
                <a:latin typeface="Franklin Gothic Book" pitchFamily="34" charset="0"/>
              </a:rPr>
              <a:t>., </a:t>
            </a:r>
            <a:r>
              <a:rPr lang="uk-UA" sz="800" dirty="0">
                <a:latin typeface="Franklin Gothic Book" pitchFamily="34" charset="0"/>
              </a:rPr>
              <a:t>схема погашення ануїтет становить 40,08% (розрахунок зроблено станом на 22.06.2022р). Реальна річна процентна ставка залежить від обраних клієнтом умов кредитування.</a:t>
            </a:r>
          </a:p>
          <a:p>
            <a:pPr algn="just">
              <a:defRPr/>
            </a:pPr>
            <a:r>
              <a:rPr lang="uk-UA" sz="800" dirty="0">
                <a:latin typeface="Franklin Gothic Book" pitchFamily="34" charset="0"/>
              </a:rPr>
              <a:t>Супровідні послуги: - внесення інформації про обтяження рухомого майна в ДРОРМ – 750 грн. (з ПДВ); комісія  за управління кредитними коштами, в частині оформлення договорів забезпечення – 0,03% від суми </a:t>
            </a:r>
            <a:r>
              <a:rPr lang="uk-UA" sz="800" dirty="0" err="1">
                <a:latin typeface="Franklin Gothic Book" panose="020B0503020102020204" pitchFamily="34" charset="0"/>
              </a:rPr>
              <a:t>кредита</a:t>
            </a:r>
            <a:r>
              <a:rPr lang="uk-UA" sz="800" dirty="0">
                <a:latin typeface="Franklin Gothic Book" panose="020B0503020102020204" pitchFamily="34" charset="0"/>
              </a:rPr>
              <a:t> (без ПДВ); збір на обов’язкове пенсійне страхування (при набутті права власності на легкові автомобілі) – залежно від вартості легкового автомобіля; -платежі, що супроводжуються при здійсненні реєстрації автомобіля в органах МВС – залежно від виду автомобіля та об’єму циліндрів двигуна; оформлення договору застави: нотаріальне посвідчення договору забезпечення - орієнтовно </a:t>
            </a:r>
            <a:r>
              <a:rPr lang="en-US" sz="800" dirty="0">
                <a:latin typeface="Franklin Gothic Book" pitchFamily="34" charset="0"/>
              </a:rPr>
              <a:t>4600</a:t>
            </a:r>
            <a:r>
              <a:rPr lang="uk-UA" sz="800" dirty="0">
                <a:latin typeface="Franklin Gothic Book" pitchFamily="34" charset="0"/>
              </a:rPr>
              <a:t>,00 грн. Якщо місце фактичного проживання </a:t>
            </a:r>
            <a:r>
              <a:rPr lang="uk-UA" sz="800" dirty="0" err="1">
                <a:latin typeface="Franklin Gothic Book" pitchFamily="34" charset="0"/>
              </a:rPr>
              <a:t>заставодавця</a:t>
            </a:r>
            <a:r>
              <a:rPr lang="uk-UA" sz="800" dirty="0">
                <a:latin typeface="Franklin Gothic Book" pitchFamily="34" charset="0"/>
              </a:rPr>
              <a:t> або оформлення кредиту відрізняється від місця реєстрації </a:t>
            </a:r>
            <a:r>
              <a:rPr lang="uk-UA" sz="800" dirty="0" err="1">
                <a:latin typeface="Franklin Gothic Book" pitchFamily="34" charset="0"/>
              </a:rPr>
              <a:t>заставодавця</a:t>
            </a:r>
            <a:r>
              <a:rPr lang="uk-UA" sz="800" dirty="0">
                <a:latin typeface="Franklin Gothic Book" pitchFamily="34" charset="0"/>
              </a:rPr>
              <a:t>/Банку або в населеному пункті, де здійснюється видача кредиту, відсутній акредитований нотаріус – договір застави може укладатися у простій письмовій формі. Окрема плата за посвідчення такого договору не стягується.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АБ «УКРГАЗБАНК»: Ліцензія НБУ № 123 від 06.10.2011 року.</a:t>
            </a:r>
          </a:p>
          <a:p>
            <a:pPr algn="just">
              <a:defRPr/>
            </a:pP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Кредит надається у відділеннях Банку по всій території України за винятком </a:t>
            </a:r>
            <a:r>
              <a:rPr lang="ru-RU" sz="800" dirty="0">
                <a:latin typeface="Franklin Gothic Book" panose="020B0503020102020204" pitchFamily="34" charset="0"/>
              </a:rPr>
              <a:t>областей </a:t>
            </a:r>
            <a:r>
              <a:rPr lang="ru-RU" sz="800" dirty="0" err="1">
                <a:latin typeface="Franklin Gothic Book" panose="020B0503020102020204" pitchFamily="34" charset="0"/>
              </a:rPr>
              <a:t>ведення</a:t>
            </a:r>
            <a:r>
              <a:rPr lang="ru-RU" sz="800" dirty="0">
                <a:latin typeface="Franklin Gothic Book" panose="020B0503020102020204" pitchFamily="34" charset="0"/>
              </a:rPr>
              <a:t> </a:t>
            </a:r>
            <a:r>
              <a:rPr lang="ru-RU" sz="800" dirty="0" err="1">
                <a:latin typeface="Franklin Gothic Book" panose="020B0503020102020204" pitchFamily="34" charset="0"/>
              </a:rPr>
              <a:t>активних</a:t>
            </a:r>
            <a:r>
              <a:rPr lang="ru-RU" sz="800" dirty="0">
                <a:latin typeface="Franklin Gothic Book" panose="020B0503020102020204" pitchFamily="34" charset="0"/>
              </a:rPr>
              <a:t> </a:t>
            </a:r>
            <a:r>
              <a:rPr lang="ru-RU" sz="800" dirty="0" err="1">
                <a:latin typeface="Franklin Gothic Book" panose="020B0503020102020204" pitchFamily="34" charset="0"/>
              </a:rPr>
              <a:t>бойових</a:t>
            </a:r>
            <a:r>
              <a:rPr lang="ru-RU" sz="800" dirty="0">
                <a:latin typeface="Franklin Gothic Book" panose="020B0503020102020204" pitchFamily="34" charset="0"/>
              </a:rPr>
              <a:t> </a:t>
            </a:r>
            <a:r>
              <a:rPr lang="ru-RU" sz="800" dirty="0" err="1">
                <a:latin typeface="Franklin Gothic Book" panose="020B0503020102020204" pitchFamily="34" charset="0"/>
              </a:rPr>
              <a:t>дій</a:t>
            </a:r>
            <a:r>
              <a:rPr lang="ru-RU" sz="800" dirty="0">
                <a:latin typeface="Franklin Gothic Book" panose="020B0503020102020204" pitchFamily="34" charset="0"/>
              </a:rPr>
              <a:t>, </a:t>
            </a:r>
            <a:r>
              <a:rPr lang="uk-UA" sz="800" dirty="0">
                <a:latin typeface="Franklin Gothic Book" panose="020B0503020102020204" pitchFamily="34" charset="0"/>
              </a:rPr>
              <a:t>АР Крим та населених пунктів, на території яких, органи державної влади України не здійснюють своїх повноважень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. Банк залишає за собою право змінювати умови кредитування. Про детальні умови кредитування дізнавайтеся на сайті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  <a:hlinkClick r:id="rId3"/>
              </a:rPr>
              <a:t>www.ukrgasbank.com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itchFamily="34" charset="0"/>
              </a:rPr>
              <a:t> – розділ Приватним клієнтам – Кредити – Умови кредитування - Кредити на придбання нових легкових автомобілів або за телефоном: 0800 309 000 </a:t>
            </a:r>
            <a:r>
              <a:rPr lang="ru-RU" sz="800" dirty="0">
                <a:latin typeface="Franklin Gothic Book" panose="020B0503020102020204" pitchFamily="34" charset="0"/>
              </a:rPr>
              <a:t>(</a:t>
            </a:r>
            <a:r>
              <a:rPr lang="ru-RU" sz="800" dirty="0" err="1">
                <a:latin typeface="Franklin Gothic Book" panose="020B0503020102020204" pitchFamily="34" charset="0"/>
              </a:rPr>
              <a:t>дзвінки</a:t>
            </a:r>
            <a:r>
              <a:rPr lang="ru-RU" sz="800" dirty="0">
                <a:latin typeface="Franklin Gothic Book" panose="020B0503020102020204" pitchFamily="34" charset="0"/>
              </a:rPr>
              <a:t> </a:t>
            </a:r>
            <a:r>
              <a:rPr lang="ru-RU" sz="800" dirty="0" err="1">
                <a:latin typeface="Franklin Gothic Book" panose="020B0503020102020204" pitchFamily="34" charset="0"/>
              </a:rPr>
              <a:t>безкоштовні</a:t>
            </a:r>
            <a:r>
              <a:rPr lang="ru-RU" sz="800" dirty="0">
                <a:latin typeface="Franklin Gothic Book" panose="020B0503020102020204" pitchFamily="34" charset="0"/>
              </a:rPr>
              <a:t> у межах </a:t>
            </a:r>
            <a:r>
              <a:rPr lang="ru-RU" sz="800" dirty="0" err="1">
                <a:latin typeface="Franklin Gothic Book" panose="020B0503020102020204" pitchFamily="34" charset="0"/>
              </a:rPr>
              <a:t>України</a:t>
            </a:r>
            <a:r>
              <a:rPr lang="ru-RU" sz="800" dirty="0">
                <a:latin typeface="Franklin Gothic Book" panose="020B0503020102020204" pitchFamily="34" charset="0"/>
              </a:rPr>
              <a:t>).</a:t>
            </a:r>
            <a:endParaRPr lang="uk-UA" sz="800" dirty="0">
              <a:latin typeface="Franklin Gothic Book" pitchFamily="34" charset="0"/>
            </a:endParaRPr>
          </a:p>
          <a:p>
            <a:pPr lvl="0" algn="just">
              <a:defRPr/>
            </a:pPr>
            <a:endParaRPr kumimoji="0" lang="uk-UA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5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321</Words>
  <Application>Microsoft Office PowerPoint</Application>
  <PresentationFormat>Экран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Times New Roman</vt:lpstr>
      <vt:lpstr>Тема Office</vt:lpstr>
      <vt:lpstr>Презентация PowerPoint</vt:lpstr>
    </vt:vector>
  </TitlesOfParts>
  <Company>UGB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Мартинюк Олена Геннадіївна</dc:creator>
  <cp:lastModifiedBy>ninobozhko</cp:lastModifiedBy>
  <cp:revision>503</cp:revision>
  <cp:lastPrinted>2020-01-30T14:00:53Z</cp:lastPrinted>
  <dcterms:created xsi:type="dcterms:W3CDTF">2017-01-23T13:50:08Z</dcterms:created>
  <dcterms:modified xsi:type="dcterms:W3CDTF">2022-06-25T12:06:23Z</dcterms:modified>
</cp:coreProperties>
</file>